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71" r:id="rId8"/>
    <p:sldId id="272" r:id="rId9"/>
    <p:sldId id="265" r:id="rId10"/>
    <p:sldId id="260" r:id="rId11"/>
    <p:sldId id="268" r:id="rId12"/>
    <p:sldId id="273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B96F-3A7A-4340-99E0-D9779098CA4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A90A4-6DBB-4709-A21C-48E4B6BE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Engineering in practice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" y="3588544"/>
            <a:ext cx="5274056" cy="256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27" y="1690688"/>
            <a:ext cx="5060949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152"/>
            <a:ext cx="68049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7964" y="2197290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Managed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8" y="1825625"/>
            <a:ext cx="8061004" cy="4351338"/>
          </a:xfrm>
        </p:spPr>
      </p:pic>
    </p:spTree>
    <p:extLst>
      <p:ext uri="{BB962C8B-B14F-4D97-AF65-F5344CB8AC3E}">
        <p14:creationId xmlns:p14="http://schemas.microsoft.com/office/powerpoint/2010/main" val="9401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311714"/>
            <a:ext cx="10515600" cy="1325563"/>
          </a:xfrm>
        </p:spPr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 “blinkers” SWC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8" y="1396092"/>
            <a:ext cx="6765832" cy="351279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204023"/>
            <a:ext cx="7810500" cy="34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" y="136477"/>
            <a:ext cx="12128699" cy="6564573"/>
          </a:xfrm>
        </p:spPr>
      </p:pic>
    </p:spTree>
    <p:extLst>
      <p:ext uri="{BB962C8B-B14F-4D97-AF65-F5344CB8AC3E}">
        <p14:creationId xmlns:p14="http://schemas.microsoft.com/office/powerpoint/2010/main" val="144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modeled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98128"/>
              </p:ext>
            </p:extLst>
          </p:nvPr>
        </p:nvGraphicFramePr>
        <p:xfrm>
          <a:off x="7669618" y="20730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9618" y="20730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17501"/>
            <a:ext cx="5849679" cy="47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" y="2145599"/>
            <a:ext cx="11244359" cy="3968597"/>
          </a:xfrm>
        </p:spPr>
      </p:pic>
    </p:spTree>
    <p:extLst>
      <p:ext uri="{BB962C8B-B14F-4D97-AF65-F5344CB8AC3E}">
        <p14:creationId xmlns:p14="http://schemas.microsoft.com/office/powerpoint/2010/main" val="11259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Overview: The product is low-cost vehicle cluster with display, audio feedback device</a:t>
            </a:r>
          </a:p>
          <a:p>
            <a:endParaRPr lang="en-US" sz="1800" dirty="0" smtClean="0"/>
          </a:p>
          <a:p>
            <a:r>
              <a:rPr lang="en-US" sz="1800" dirty="0" smtClean="0"/>
              <a:t>SR1. For all visual information flow to the user the product shall support color display</a:t>
            </a:r>
          </a:p>
          <a:p>
            <a:r>
              <a:rPr lang="en-US" sz="1800" dirty="0" smtClean="0"/>
              <a:t>SR2. The product HMI and vehicle data processing functions shall be independent</a:t>
            </a:r>
          </a:p>
          <a:p>
            <a:r>
              <a:rPr lang="en-US" sz="1800" dirty="0" smtClean="0"/>
              <a:t>SR3. The product shall ensure authenticity of communication</a:t>
            </a:r>
          </a:p>
          <a:p>
            <a:r>
              <a:rPr lang="en-US" sz="1800" dirty="0" smtClean="0"/>
              <a:t>SR4. The product shall provide audible and visual clues for blinkers activated by digital input</a:t>
            </a:r>
          </a:p>
          <a:p>
            <a:r>
              <a:rPr lang="en-US" sz="1800" dirty="0" smtClean="0"/>
              <a:t>SR5. The product shall support manufacturing and service configuration</a:t>
            </a:r>
          </a:p>
          <a:p>
            <a:r>
              <a:rPr lang="en-US" sz="1800" dirty="0" smtClean="0"/>
              <a:t>SR6. The product shall inform the driver of external temperature</a:t>
            </a:r>
          </a:p>
          <a:p>
            <a:r>
              <a:rPr lang="en-US" sz="1800" dirty="0" smtClean="0"/>
              <a:t>SR7. The product shall inform the driver of the vehicle mileage on the display based on the speed received from wheels via analog input</a:t>
            </a:r>
          </a:p>
        </p:txBody>
      </p:sp>
    </p:spTree>
    <p:extLst>
      <p:ext uri="{BB962C8B-B14F-4D97-AF65-F5344CB8AC3E}">
        <p14:creationId xmlns:p14="http://schemas.microsoft.com/office/powerpoint/2010/main" val="15461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architecture/overview </a:t>
            </a:r>
            <a:endParaRPr lang="en-US" dirty="0"/>
          </a:p>
        </p:txBody>
      </p:sp>
      <p:pic>
        <p:nvPicPr>
          <p:cNvPr id="1026" name="Picture 2" descr="https://user-images.githubusercontent.com/40429619/50208887-0ddda100-037b-11e9-8ff1-3d6a3d1c098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24" y="1690688"/>
            <a:ext cx="7278376" cy="40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009" y="1690688"/>
            <a:ext cx="4739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SR1 covered with Display IL9340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SR2 covered with 2 processors ATmega328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SR4 covered with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/>
              </a:rPr>
              <a:t>piezo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 speaker and blinker key switches.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SR6 covered with t* sensor DS18B20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4292E"/>
                </a:solidFill>
                <a:effectLst/>
                <a:latin typeface="-apple-system"/>
              </a:rPr>
              <a:t>• SR7 covered with analog input – speedo control potentiometer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7783"/>
            <a:ext cx="9144000" cy="1086803"/>
          </a:xfrm>
        </p:spPr>
        <p:txBody>
          <a:bodyPr/>
          <a:lstStyle/>
          <a:p>
            <a:r>
              <a:rPr lang="en-US" b="1" dirty="0" smtClean="0"/>
              <a:t>HW</a:t>
            </a:r>
            <a:r>
              <a:rPr lang="en-US" dirty="0" smtClean="0"/>
              <a:t> </a:t>
            </a:r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520" y="2065846"/>
            <a:ext cx="9144000" cy="36034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BOM (Bill of materials) selection: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Processor – </a:t>
            </a:r>
            <a:r>
              <a:rPr lang="en-US" b="1" dirty="0" smtClean="0"/>
              <a:t>ATmega328</a:t>
            </a:r>
            <a:r>
              <a:rPr lang="en-US" dirty="0" smtClean="0"/>
              <a:t> (8-bit, 16Kb)–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Temperature sensor – </a:t>
            </a:r>
            <a:r>
              <a:rPr lang="en-US" b="1" dirty="0" smtClean="0"/>
              <a:t>DS18B20</a:t>
            </a:r>
            <a:r>
              <a:rPr lang="en-US" dirty="0" smtClean="0"/>
              <a:t> (1-Wire Digital) 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Display (HMI) – </a:t>
            </a:r>
            <a:r>
              <a:rPr lang="en-US" b="1" dirty="0" smtClean="0"/>
              <a:t>QVGA 2.2 inch TFT</a:t>
            </a:r>
            <a:r>
              <a:rPr lang="en-US" dirty="0" smtClean="0"/>
              <a:t> (SPI, 240x320) – 1pc.;</a:t>
            </a:r>
          </a:p>
          <a:p>
            <a:pPr lvl="2" algn="l"/>
            <a:r>
              <a:rPr lang="en-US" dirty="0" smtClean="0"/>
              <a:t>- Later </a:t>
            </a:r>
            <a:r>
              <a:rPr lang="en-US" dirty="0"/>
              <a:t>replaced by 1.8 inch TFT (SPI, 128x160) due to </a:t>
            </a:r>
            <a:r>
              <a:rPr lang="en-US" dirty="0" smtClean="0"/>
              <a:t>…wrong logic levels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Speaker – </a:t>
            </a:r>
            <a:r>
              <a:rPr lang="en-US" b="1" dirty="0" err="1" smtClean="0"/>
              <a:t>Piezo</a:t>
            </a:r>
            <a:r>
              <a:rPr lang="en-US" b="1" dirty="0" smtClean="0"/>
              <a:t> buzzer </a:t>
            </a:r>
            <a:r>
              <a:rPr lang="en-US" dirty="0" smtClean="0"/>
              <a:t>– 1pc.;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Oscillator – </a:t>
            </a:r>
            <a:r>
              <a:rPr lang="en-US" b="1" dirty="0" smtClean="0"/>
              <a:t>16Mhz quartz crystal </a:t>
            </a:r>
            <a:r>
              <a:rPr lang="en-US" dirty="0" smtClean="0"/>
              <a:t>– 2pcs.;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Push/Switch button - </a:t>
            </a:r>
            <a:r>
              <a:rPr lang="en-US" b="1" dirty="0" smtClean="0"/>
              <a:t>DIP P4 Normally Open </a:t>
            </a:r>
            <a:r>
              <a:rPr lang="en-US" dirty="0" smtClean="0"/>
              <a:t>– 6 pcs.;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Potentiometer – </a:t>
            </a:r>
            <a:r>
              <a:rPr lang="en-US" b="1" dirty="0" smtClean="0"/>
              <a:t>Rotary Potentiometer </a:t>
            </a:r>
            <a:r>
              <a:rPr lang="en-US" dirty="0" smtClean="0"/>
              <a:t>(100k</a:t>
            </a:r>
            <a:r>
              <a:rPr lang="el-GR" dirty="0" smtClean="0"/>
              <a:t>Ω</a:t>
            </a:r>
            <a:r>
              <a:rPr lang="en-US" dirty="0" smtClean="0"/>
              <a:t>) – 1 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Breadboard – 2pc.;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US" dirty="0" smtClean="0"/>
              <a:t>Capacitors, Resistors, Connectors, Wires, test LEDs and etc.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3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8" y="274492"/>
            <a:ext cx="2234242" cy="206326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HW Schematic</a:t>
            </a:r>
            <a:br>
              <a:rPr lang="en-US" sz="3600" b="1" dirty="0" smtClean="0"/>
            </a:br>
            <a:r>
              <a:rPr lang="en-US" sz="3600" b="1" dirty="0" smtClean="0"/>
              <a:t>design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5161"/>
            <a:ext cx="9692640" cy="68528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30" y="987593"/>
            <a:ext cx="10058400" cy="4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3" y="298090"/>
            <a:ext cx="3800023" cy="3122742"/>
          </a:xfrm>
        </p:spPr>
      </p:pic>
      <p:sp>
        <p:nvSpPr>
          <p:cNvPr id="4" name="Rectangle 3"/>
          <p:cNvSpPr/>
          <p:nvPr/>
        </p:nvSpPr>
        <p:spPr>
          <a:xfrm>
            <a:off x="217850" y="16934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solidFill>
                  <a:srgbClr val="4F4E4E"/>
                </a:solidFill>
                <a:effectLst/>
                <a:latin typeface="+mj-lt"/>
              </a:rPr>
              <a:t>PCB Design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79" y="298088"/>
            <a:ext cx="3789357" cy="312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4" y="3578203"/>
            <a:ext cx="3800023" cy="3185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850" y="3578203"/>
            <a:ext cx="27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Result &amp; Lessons </a:t>
            </a:r>
          </a:p>
          <a:p>
            <a:r>
              <a:rPr lang="en-US" sz="2000" dirty="0" smtClean="0"/>
              <a:t>learned:</a:t>
            </a:r>
          </a:p>
          <a:p>
            <a:r>
              <a:rPr lang="en-US" sz="2000" dirty="0" smtClean="0"/>
              <a:t>- don’t miss connections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7850" y="973046"/>
            <a:ext cx="22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2 Layers PCB:</a:t>
            </a:r>
          </a:p>
          <a:p>
            <a:r>
              <a:rPr lang="en-US" sz="2000" dirty="0" smtClean="0"/>
              <a:t>- 100x100mm;</a:t>
            </a:r>
          </a:p>
          <a:p>
            <a:r>
              <a:rPr lang="en-US" sz="2000" dirty="0" smtClean="0"/>
              <a:t>- ground plane fill;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709358"/>
            <a:ext cx="5115464" cy="2737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0842" y="324868"/>
            <a:ext cx="3409808" cy="3174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2586">
            <a:off x="7500987" y="415686"/>
            <a:ext cx="3113701" cy="29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51765"/>
            <a:ext cx="10515600" cy="1325563"/>
          </a:xfrm>
        </p:spPr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7601"/>
            <a:ext cx="5753233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1091875"/>
            <a:ext cx="2865120" cy="470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91876"/>
            <a:ext cx="2865120" cy="47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04" y="140838"/>
            <a:ext cx="10515600" cy="1325563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643" y="140838"/>
            <a:ext cx="5359424" cy="2973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4" y="1135167"/>
            <a:ext cx="5006195" cy="2686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3" y="3252663"/>
            <a:ext cx="5767548" cy="295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821290"/>
            <a:ext cx="5368451" cy="28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 architecture</a:t>
            </a:r>
            <a:endParaRPr lang="en-US" dirty="0"/>
          </a:p>
        </p:txBody>
      </p:sp>
      <p:pic>
        <p:nvPicPr>
          <p:cNvPr id="3074" name="Picture 2" descr="https://raw.githubusercontent.com/VisteonSofia/practice2/ttsvetk1/Arch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5" y="1690688"/>
            <a:ext cx="11584768" cy="30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7" y="5282760"/>
            <a:ext cx="89058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61815" y="3125337"/>
            <a:ext cx="1555846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10233" y="3125337"/>
            <a:ext cx="5109340" cy="237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3710" y="2472454"/>
            <a:ext cx="449579" cy="266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E2E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05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305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Wingdings</vt:lpstr>
      <vt:lpstr>Office Theme</vt:lpstr>
      <vt:lpstr>Document</vt:lpstr>
      <vt:lpstr>System Engineering in practice update</vt:lpstr>
      <vt:lpstr>Customer requirements</vt:lpstr>
      <vt:lpstr>System architecture/overview </vt:lpstr>
      <vt:lpstr>HW Architecture</vt:lpstr>
      <vt:lpstr>HW Schematic design</vt:lpstr>
      <vt:lpstr>PowerPoint Presentation</vt:lpstr>
      <vt:lpstr>Mechanics</vt:lpstr>
      <vt:lpstr>Github Collaboration</vt:lpstr>
      <vt:lpstr>SW architecture</vt:lpstr>
      <vt:lpstr>SW requirements</vt:lpstr>
      <vt:lpstr>Matlab model “blinkers” SWC</vt:lpstr>
      <vt:lpstr>Matlab model “blinkers” SWC</vt:lpstr>
      <vt:lpstr>PowerPoint Presentation</vt:lpstr>
      <vt:lpstr>Natural language modeled requirements</vt:lpstr>
      <vt:lpstr>Time diagram</vt:lpstr>
    </vt:vector>
  </TitlesOfParts>
  <Company>Johnson Controls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Harizanov, Martin (M.)</dc:creator>
  <cp:lastModifiedBy>Tsvetkov, Tsvetan (T.)</cp:lastModifiedBy>
  <cp:revision>14</cp:revision>
  <dcterms:created xsi:type="dcterms:W3CDTF">2018-12-19T08:49:20Z</dcterms:created>
  <dcterms:modified xsi:type="dcterms:W3CDTF">2018-12-19T13:02:48Z</dcterms:modified>
</cp:coreProperties>
</file>